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7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5" r:id="rId13"/>
    <p:sldId id="276" r:id="rId14"/>
    <p:sldId id="272" r:id="rId15"/>
    <p:sldId id="277" r:id="rId16"/>
    <p:sldId id="256" r:id="rId17"/>
    <p:sldId id="280" r:id="rId18"/>
    <p:sldId id="281" r:id="rId19"/>
    <p:sldId id="259" r:id="rId20"/>
    <p:sldId id="282" r:id="rId21"/>
    <p:sldId id="283" r:id="rId22"/>
    <p:sldId id="28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5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146D9-635A-4966-BBB4-7CCA959EEC6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5357-0CEE-467E-8A49-822EC5D0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>
          <a:xfrm>
            <a:off x="700088" y="4410075"/>
            <a:ext cx="5589587" cy="4168775"/>
          </a:xfrm>
          <a:noFill/>
          <a:ln/>
        </p:spPr>
        <p:txBody>
          <a:bodyPr wrap="none" lIns="93031" tIns="46516" rIns="93031" bIns="46516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700088" y="4410075"/>
            <a:ext cx="5589587" cy="4168775"/>
          </a:xfrm>
          <a:noFill/>
          <a:ln/>
        </p:spPr>
        <p:txBody>
          <a:bodyPr wrap="none" lIns="93031" tIns="46516" rIns="93031" bIns="46516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1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700088" y="4410075"/>
            <a:ext cx="5589587" cy="4168775"/>
          </a:xfrm>
          <a:noFill/>
          <a:ln/>
        </p:spPr>
        <p:txBody>
          <a:bodyPr wrap="none" lIns="93031" tIns="46516" rIns="93031" bIns="46516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6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body"/>
          </p:nvPr>
        </p:nvSpPr>
        <p:spPr>
          <a:xfrm>
            <a:off x="700088" y="4410075"/>
            <a:ext cx="5589587" cy="4168775"/>
          </a:xfrm>
          <a:noFill/>
          <a:ln/>
        </p:spPr>
        <p:txBody>
          <a:bodyPr wrap="none" lIns="93031" tIns="46516" rIns="93031" bIns="46516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/>
          </p:nvPr>
        </p:nvSpPr>
        <p:spPr>
          <a:xfrm>
            <a:off x="700088" y="4410075"/>
            <a:ext cx="5589587" cy="4168775"/>
          </a:xfrm>
          <a:noFill/>
          <a:ln/>
        </p:spPr>
        <p:txBody>
          <a:bodyPr wrap="none" lIns="93031" tIns="46516" rIns="93031" bIns="46516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3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473238" y="-11977688"/>
            <a:ext cx="16900526" cy="12676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6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6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9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8CC95-8564-3D4E-BD59-11722FA425A0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FD66-9277-3146-ABF6-ED2DA90C5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296" y="622403"/>
            <a:ext cx="827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</a:rPr>
              <a:t>2</a:t>
            </a:r>
            <a:r>
              <a:rPr lang="en-US" sz="8000" baseline="30000" dirty="0" smtClean="0">
                <a:solidFill>
                  <a:srgbClr val="FFFF00"/>
                </a:solidFill>
              </a:rPr>
              <a:t>nd</a:t>
            </a:r>
            <a:r>
              <a:rPr lang="en-US" sz="8000" dirty="0" smtClean="0">
                <a:solidFill>
                  <a:srgbClr val="FFFF00"/>
                </a:solidFill>
              </a:rPr>
              <a:t> grade German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4482" y="2568244"/>
            <a:ext cx="5217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Curriculum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3413528" y="5019223"/>
            <a:ext cx="2486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Night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66514" y="1534131"/>
            <a:ext cx="8445486" cy="5017139"/>
          </a:xfrm>
        </p:spPr>
        <p:txBody>
          <a:bodyPr>
            <a:normAutofit fontScale="40000" lnSpcReduction="20000"/>
          </a:bodyPr>
          <a:lstStyle/>
          <a:p>
            <a:pPr eaLnBrk="1" hangingPunct="1"/>
            <a:endParaRPr lang="en-US" altLang="en-US" sz="3000" dirty="0" smtClean="0"/>
          </a:p>
          <a:p>
            <a:pPr>
              <a:defRPr/>
            </a:pPr>
            <a:r>
              <a:rPr lang="en-US" sz="6000" dirty="0">
                <a:solidFill>
                  <a:schemeClr val="bg1"/>
                </a:solidFill>
              </a:rPr>
              <a:t>Topic 8: Work with Time and Money</a:t>
            </a:r>
          </a:p>
          <a:p>
            <a:pPr>
              <a:defRPr/>
            </a:pPr>
            <a:r>
              <a:rPr lang="en-US" sz="6000" dirty="0">
                <a:solidFill>
                  <a:schemeClr val="bg1"/>
                </a:solidFill>
              </a:rPr>
              <a:t>Topic 9: Numbers to 1,000 </a:t>
            </a:r>
            <a:endParaRPr lang="en-US" altLang="en-US" sz="6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6000" dirty="0" smtClean="0">
                <a:solidFill>
                  <a:schemeClr val="bg1"/>
                </a:solidFill>
              </a:rPr>
              <a:t>Topic 10: Add Within 1,000 Using Models and Strategies</a:t>
            </a:r>
          </a:p>
          <a:p>
            <a:pPr eaLnBrk="1" hangingPunct="1"/>
            <a:r>
              <a:rPr lang="en-US" altLang="en-US" sz="6000" dirty="0" smtClean="0">
                <a:solidFill>
                  <a:schemeClr val="bg1"/>
                </a:solidFill>
              </a:rPr>
              <a:t>Topic 11: Subtract Within 1,000 Using Models and Strategies</a:t>
            </a:r>
          </a:p>
          <a:p>
            <a:pPr eaLnBrk="1" hangingPunct="1"/>
            <a:endParaRPr lang="en-US" altLang="en-US" sz="6000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6000" dirty="0" smtClean="0"/>
              <a:t>Topic 12: Measuring Length</a:t>
            </a:r>
          </a:p>
          <a:p>
            <a:pPr eaLnBrk="1" hangingPunct="1"/>
            <a:r>
              <a:rPr lang="en-US" altLang="en-US" sz="6000" dirty="0" smtClean="0"/>
              <a:t>Topic 13: More Addition, Subtraction, and Length</a:t>
            </a:r>
          </a:p>
          <a:p>
            <a:pPr eaLnBrk="1" hangingPunct="1"/>
            <a:r>
              <a:rPr lang="en-US" altLang="en-US" sz="6000" dirty="0" smtClean="0"/>
              <a:t>Topic 14: Graphs and Data</a:t>
            </a:r>
          </a:p>
          <a:p>
            <a:pPr eaLnBrk="1" hangingPunct="1"/>
            <a:r>
              <a:rPr lang="en-US" altLang="en-US" sz="6000" dirty="0" smtClean="0"/>
              <a:t>Topic 15: Shapes and Their Attributes</a:t>
            </a:r>
          </a:p>
          <a:p>
            <a:pPr eaLnBrk="1" hangingPunct="1"/>
            <a:endParaRPr lang="en-US" altLang="en-US" sz="6000" dirty="0"/>
          </a:p>
          <a:p>
            <a:pPr marL="0" indent="0" eaLnBrk="1" hangingPunct="1">
              <a:buNone/>
            </a:pPr>
            <a:r>
              <a:rPr lang="en-US" altLang="en-US" sz="6000" dirty="0" smtClean="0">
                <a:sym typeface="Wingdings" panose="05000000000000000000" pitchFamily="2" charset="2"/>
              </a:rPr>
              <a:t> </a:t>
            </a:r>
            <a:r>
              <a:rPr lang="en-US" altLang="en-US" sz="6000" dirty="0" smtClean="0">
                <a:solidFill>
                  <a:schemeClr val="bg1"/>
                </a:solidFill>
                <a:sym typeface="Wingdings" panose="05000000000000000000" pitchFamily="2" charset="2"/>
              </a:rPr>
              <a:t>MATH </a:t>
            </a:r>
            <a:r>
              <a:rPr lang="en-US" altLang="en-US" sz="6000" dirty="0" smtClean="0">
                <a:solidFill>
                  <a:schemeClr val="bg1"/>
                </a:solidFill>
              </a:rPr>
              <a:t>HOMEWORK IS </a:t>
            </a:r>
            <a:r>
              <a:rPr lang="en-US" altLang="en-US" sz="6000" dirty="0" smtClean="0">
                <a:solidFill>
                  <a:schemeClr val="bg1"/>
                </a:solidFill>
              </a:rPr>
              <a:t>OPTIONAL (If you want your child to have more math practice you can use the homework page from the book.)</a:t>
            </a:r>
            <a:endParaRPr lang="en-US" altLang="en-US" sz="60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02080" y="92880"/>
            <a:ext cx="6684169" cy="960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Topics by Quarters cont. :</a:t>
            </a:r>
            <a:endParaRPr lang="en-US" altLang="en-US" b="1" dirty="0" smtClean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0075" cy="48160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Formative</a:t>
            </a:r>
            <a:r>
              <a:rPr lang="en-US" sz="2800" dirty="0"/>
              <a:t>, adaptive and computer-based activity</a:t>
            </a:r>
          </a:p>
          <a:p>
            <a:r>
              <a:rPr lang="en-US" sz="2800" b="1" dirty="0"/>
              <a:t>Students read questions themselves in </a:t>
            </a:r>
            <a:r>
              <a:rPr lang="en-US" sz="2800" b="1" dirty="0" smtClean="0"/>
              <a:t>English! Please do not help! Do not explain any difficult words/concepts.</a:t>
            </a:r>
            <a:endParaRPr lang="en-US" sz="2800" b="1" dirty="0"/>
          </a:p>
          <a:p>
            <a:r>
              <a:rPr lang="en-US" sz="2800" u="sng" dirty="0"/>
              <a:t>Goal: </a:t>
            </a:r>
            <a:r>
              <a:rPr lang="en-US" sz="2800" dirty="0"/>
              <a:t>results will help to group students by ability for individualized support </a:t>
            </a:r>
          </a:p>
          <a:p>
            <a:r>
              <a:rPr lang="en-US" sz="2800" dirty="0" smtClean="0"/>
              <a:t>K-2 (German and French) will only take the math MAP </a:t>
            </a:r>
            <a:r>
              <a:rPr lang="en-US" sz="2800" dirty="0" smtClean="0"/>
              <a:t>test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Our Test will be on </a:t>
            </a:r>
            <a:r>
              <a:rPr lang="en-US" sz="2800" b="1" dirty="0" smtClean="0">
                <a:solidFill>
                  <a:schemeClr val="bg1"/>
                </a:solidFill>
              </a:rPr>
              <a:t>Sep. 17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and 18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</a:rPr>
              <a:t> at 9AM</a:t>
            </a:r>
            <a:r>
              <a:rPr lang="en-US" sz="2800" dirty="0" smtClean="0">
                <a:solidFill>
                  <a:schemeClr val="bg1"/>
                </a:solidFill>
              </a:rPr>
              <a:t>. Please look on which day your child is testing.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9656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Bernard MT Condensed" panose="02050806060905020404" pitchFamily="18" charset="0"/>
              </a:rPr>
              <a:t>German Literacy</a:t>
            </a:r>
            <a:endParaRPr lang="en-US" sz="88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821" y="283765"/>
            <a:ext cx="879160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We expect students coming into Second Grade to be able to do the following:</a:t>
            </a:r>
            <a:endParaRPr lang="en-US" sz="3200" u="sng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sz="2400" dirty="0" smtClean="0"/>
              <a:t>-Recognize </a:t>
            </a:r>
            <a:r>
              <a:rPr lang="en-US" sz="2400" dirty="0"/>
              <a:t>alphabet letters (names and sounds), “special” German characters (such as </a:t>
            </a:r>
            <a:r>
              <a:rPr lang="en-US" sz="2400" dirty="0" err="1"/>
              <a:t>ß</a:t>
            </a:r>
            <a:r>
              <a:rPr lang="en-US" sz="2400" dirty="0"/>
              <a:t>, </a:t>
            </a:r>
            <a:r>
              <a:rPr lang="en-US" sz="2400" dirty="0" err="1"/>
              <a:t>Ä</a:t>
            </a:r>
            <a:r>
              <a:rPr lang="en-US" sz="2400" dirty="0"/>
              <a:t>, </a:t>
            </a:r>
            <a:r>
              <a:rPr lang="en-US" sz="2400" dirty="0" err="1"/>
              <a:t>ä</a:t>
            </a:r>
            <a:r>
              <a:rPr lang="en-US" sz="2400" dirty="0"/>
              <a:t>, </a:t>
            </a:r>
            <a:r>
              <a:rPr lang="en-US" sz="2400" dirty="0" err="1"/>
              <a:t>Ö</a:t>
            </a:r>
            <a:r>
              <a:rPr lang="en-US" sz="2400" dirty="0"/>
              <a:t>, </a:t>
            </a:r>
            <a:r>
              <a:rPr lang="en-US" sz="2400" dirty="0" err="1"/>
              <a:t>ö</a:t>
            </a:r>
            <a:r>
              <a:rPr lang="en-US" sz="2400" dirty="0"/>
              <a:t>, </a:t>
            </a:r>
            <a:r>
              <a:rPr lang="en-US" sz="2400" dirty="0" err="1"/>
              <a:t>Ü</a:t>
            </a:r>
            <a:r>
              <a:rPr lang="en-US" sz="2400" dirty="0"/>
              <a:t>, </a:t>
            </a:r>
            <a:r>
              <a:rPr lang="en-US" sz="2400" dirty="0" err="1"/>
              <a:t>ü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400" dirty="0" smtClean="0"/>
              <a:t>-Write </a:t>
            </a:r>
            <a:r>
              <a:rPr lang="en-US" sz="2400" dirty="0"/>
              <a:t>upper and lower case </a:t>
            </a:r>
            <a:r>
              <a:rPr lang="en-US" sz="2400" dirty="0" smtClean="0"/>
              <a:t>letters</a:t>
            </a:r>
            <a:endParaRPr lang="en-US" sz="2400" dirty="0"/>
          </a:p>
          <a:p>
            <a:pPr lvl="0"/>
            <a:r>
              <a:rPr lang="en-US" sz="2400" dirty="0" smtClean="0"/>
              <a:t>-Read </a:t>
            </a:r>
            <a:r>
              <a:rPr lang="en-US" sz="2400" dirty="0"/>
              <a:t>and write First Grade high-frequency words </a:t>
            </a:r>
            <a:endParaRPr lang="en-US" sz="2400" dirty="0" smtClean="0"/>
          </a:p>
          <a:p>
            <a:pPr lvl="0"/>
            <a:r>
              <a:rPr lang="en-US" sz="2400" dirty="0"/>
              <a:t>-</a:t>
            </a:r>
            <a:r>
              <a:rPr lang="en-US" sz="2400" dirty="0" smtClean="0"/>
              <a:t>Read </a:t>
            </a:r>
            <a:r>
              <a:rPr lang="en-US" sz="2400" dirty="0"/>
              <a:t>a First Grade text fluently.</a:t>
            </a:r>
          </a:p>
          <a:p>
            <a:pPr lvl="0"/>
            <a:r>
              <a:rPr lang="en-US" sz="2400" dirty="0" smtClean="0"/>
              <a:t>-Know </a:t>
            </a:r>
            <a:r>
              <a:rPr lang="en-US" sz="2400" b="1" dirty="0"/>
              <a:t>HOW</a:t>
            </a:r>
            <a:r>
              <a:rPr lang="en-US" sz="2400" dirty="0"/>
              <a:t> to write on a piece of paper or in a book (left to right, don’t skip pages, don’t write across 2 pages, write between the lines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27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4055" y="742781"/>
            <a:ext cx="3353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Class Readers</a:t>
            </a:r>
            <a:endParaRPr lang="en-US" sz="4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758" y="1318022"/>
            <a:ext cx="78429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Quarter 1: </a:t>
            </a:r>
            <a:r>
              <a:rPr lang="en-US" dirty="0" smtClean="0">
                <a:solidFill>
                  <a:srgbClr val="FFFF00"/>
                </a:solidFill>
              </a:rPr>
              <a:t>Das </a:t>
            </a:r>
            <a:r>
              <a:rPr lang="en-US" dirty="0" err="1" smtClean="0">
                <a:solidFill>
                  <a:srgbClr val="FFFF00"/>
                </a:solidFill>
              </a:rPr>
              <a:t>Kleine</a:t>
            </a:r>
            <a:r>
              <a:rPr lang="en-US" dirty="0" smtClean="0">
                <a:solidFill>
                  <a:srgbClr val="FFFF00"/>
                </a:solidFill>
              </a:rPr>
              <a:t> Monster in der </a:t>
            </a:r>
            <a:r>
              <a:rPr lang="en-US" dirty="0" err="1" smtClean="0">
                <a:solidFill>
                  <a:srgbClr val="FFFF00"/>
                </a:solidFill>
              </a:rPr>
              <a:t>Schule</a:t>
            </a:r>
            <a:r>
              <a:rPr lang="en-US" dirty="0" smtClean="0">
                <a:solidFill>
                  <a:srgbClr val="FFFF00"/>
                </a:solidFill>
              </a:rPr>
              <a:t> und Spa</a:t>
            </a:r>
            <a:r>
              <a:rPr lang="el-GR" dirty="0" smtClean="0">
                <a:solidFill>
                  <a:srgbClr val="FFFF00"/>
                </a:solidFill>
              </a:rPr>
              <a:t>β</a:t>
            </a:r>
            <a:r>
              <a:rPr lang="en-US" dirty="0" err="1" smtClean="0">
                <a:solidFill>
                  <a:srgbClr val="FFFF00"/>
                </a:solidFill>
              </a:rPr>
              <a:t>geschichten</a:t>
            </a: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Quarter 2: </a:t>
            </a:r>
            <a:r>
              <a:rPr lang="en-US" dirty="0" smtClean="0">
                <a:solidFill>
                  <a:srgbClr val="FFFF00"/>
                </a:solidFill>
              </a:rPr>
              <a:t>Spur </a:t>
            </a:r>
            <a:r>
              <a:rPr lang="en-US" dirty="0" err="1" smtClean="0">
                <a:solidFill>
                  <a:srgbClr val="FFFF00"/>
                </a:solidFill>
              </a:rPr>
              <a:t>zum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Kellerfenster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Various Fairy Tales (</a:t>
            </a:r>
            <a:r>
              <a:rPr lang="en-US" dirty="0" err="1" smtClean="0">
                <a:solidFill>
                  <a:srgbClr val="FFFF00"/>
                </a:solidFill>
              </a:rPr>
              <a:t>Haensel</a:t>
            </a:r>
            <a:r>
              <a:rPr lang="en-US" dirty="0" smtClean="0">
                <a:solidFill>
                  <a:srgbClr val="FFFF00"/>
                </a:solidFill>
              </a:rPr>
              <a:t> und Gretel, Princes and the Pea, etc.)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Weather non-fiction book for science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Quarter 3: </a:t>
            </a:r>
            <a:r>
              <a:rPr lang="en-US" dirty="0" smtClean="0">
                <a:solidFill>
                  <a:srgbClr val="FFFF00"/>
                </a:solidFill>
              </a:rPr>
              <a:t>Oh, </a:t>
            </a:r>
            <a:r>
              <a:rPr lang="en-US" dirty="0" err="1" smtClean="0">
                <a:solidFill>
                  <a:srgbClr val="FFFF00"/>
                </a:solidFill>
              </a:rPr>
              <a:t>wie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schön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ist</a:t>
            </a:r>
            <a:r>
              <a:rPr lang="en-US" dirty="0" smtClean="0">
                <a:solidFill>
                  <a:srgbClr val="FFFF00"/>
                </a:solidFill>
              </a:rPr>
              <a:t> Panama, Post </a:t>
            </a:r>
            <a:r>
              <a:rPr lang="en-US" dirty="0" err="1" smtClean="0">
                <a:solidFill>
                  <a:srgbClr val="FFFF00"/>
                </a:solidFill>
              </a:rPr>
              <a:t>für</a:t>
            </a:r>
            <a:r>
              <a:rPr lang="en-US" dirty="0" smtClean="0">
                <a:solidFill>
                  <a:srgbClr val="FFFF00"/>
                </a:solidFill>
              </a:rPr>
              <a:t> den Tiger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Wir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gehen</a:t>
            </a:r>
            <a:r>
              <a:rPr lang="en-US" dirty="0" smtClean="0">
                <a:solidFill>
                  <a:srgbClr val="FFFF00"/>
                </a:solidFill>
              </a:rPr>
              <a:t> in den Zoo for science topic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Quarter 4: </a:t>
            </a:r>
            <a:r>
              <a:rPr lang="en-US" dirty="0" err="1" smtClean="0">
                <a:solidFill>
                  <a:srgbClr val="FFFF00"/>
                </a:solidFill>
              </a:rPr>
              <a:t>Altägyptisches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Souvenier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Unheimliches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</a:t>
            </a:r>
            <a:r>
              <a:rPr lang="en-US" dirty="0" smtClean="0">
                <a:solidFill>
                  <a:srgbClr val="FFFF00"/>
                </a:solidFill>
              </a:rPr>
              <a:t> Wald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Through the class readers, your child will learn: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Reading comprehension (W-questions)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Word work and Grammar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Vocabulary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Reading fluency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Character development and sequencing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Introduction to basic elements of a fictional text (Author, Title, Plot, Beginning, Middle, 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797" y="2200412"/>
            <a:ext cx="8229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Small Group Instruction during Remote </a:t>
            </a:r>
            <a:r>
              <a:rPr lang="en-US" sz="3200" dirty="0" smtClean="0">
                <a:solidFill>
                  <a:srgbClr val="FFFF00"/>
                </a:solidFill>
              </a:rPr>
              <a:t>Learning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55" y="2896702"/>
            <a:ext cx="78429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Your child is placed in a flexible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Students are informally and formally assessed throughout the year. These results and your child’s learning style will determine the groups. This also means that your child will change groups occasionally.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888" y="961814"/>
            <a:ext cx="425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Language Acquisition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475070" y="1412438"/>
            <a:ext cx="6221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0"/>
            <a:r>
              <a:rPr lang="en-US" sz="2100" b="1" dirty="0" smtClean="0"/>
              <a:t>In addition to the class readers, we will use the following materials to support language acquisition:</a:t>
            </a:r>
          </a:p>
          <a:p>
            <a:pPr lvl="0"/>
            <a:endParaRPr lang="en-US" sz="2100" b="1" dirty="0" smtClean="0"/>
          </a:p>
          <a:p>
            <a:pPr marL="342900" lvl="0" indent="-342900">
              <a:buFont typeface="Arial"/>
              <a:buChar char="•"/>
            </a:pPr>
            <a:r>
              <a:rPr lang="en-US" sz="2100" b="1" dirty="0" smtClean="0"/>
              <a:t>“</a:t>
            </a:r>
            <a:r>
              <a:rPr lang="en-US" sz="2100" b="1" dirty="0" err="1" smtClean="0"/>
              <a:t>Conni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Übungsheft</a:t>
            </a:r>
            <a:r>
              <a:rPr lang="en-US" sz="2100" b="1" dirty="0" smtClean="0"/>
              <a:t>  </a:t>
            </a:r>
            <a:r>
              <a:rPr lang="en-US" sz="2100" b="1" dirty="0" err="1" smtClean="0"/>
              <a:t>Lesen</a:t>
            </a:r>
            <a:r>
              <a:rPr lang="en-US" sz="2100" b="1" dirty="0" smtClean="0"/>
              <a:t>”</a:t>
            </a:r>
            <a:endParaRPr lang="en-US" sz="2100" b="1" dirty="0"/>
          </a:p>
          <a:p>
            <a:pPr marL="342900" lvl="0" indent="-342900">
              <a:buFont typeface="Arial"/>
              <a:buChar char="•"/>
            </a:pPr>
            <a:r>
              <a:rPr lang="en-US" sz="2100" b="1" dirty="0" smtClean="0"/>
              <a:t>“</a:t>
            </a:r>
            <a:r>
              <a:rPr lang="en-US" sz="2100" b="1" dirty="0" err="1" smtClean="0"/>
              <a:t>Leseverständnis</a:t>
            </a:r>
            <a:r>
              <a:rPr lang="en-US" sz="2100" b="1" dirty="0" smtClean="0"/>
              <a:t>” </a:t>
            </a:r>
            <a:r>
              <a:rPr lang="en-US" sz="2100" b="1" dirty="0"/>
              <a:t>Reading Practice, </a:t>
            </a:r>
            <a:r>
              <a:rPr lang="en-US" sz="2100" b="1" dirty="0" smtClean="0"/>
              <a:t>Decoding, Reading Comprehension</a:t>
            </a:r>
            <a:endParaRPr lang="en-US" sz="2100" b="1" dirty="0"/>
          </a:p>
          <a:p>
            <a:pPr marL="342900" lvl="0" indent="-342900">
              <a:buFont typeface="Arial"/>
              <a:buChar char="•"/>
            </a:pPr>
            <a:r>
              <a:rPr lang="en-US" sz="2100" b="1" dirty="0"/>
              <a:t>“</a:t>
            </a:r>
            <a:r>
              <a:rPr lang="en-US" sz="2100" b="1" dirty="0" err="1"/>
              <a:t>Grammatikschule</a:t>
            </a:r>
            <a:r>
              <a:rPr lang="en-US" sz="2100" b="1" dirty="0"/>
              <a:t>” Grammar workbook</a:t>
            </a:r>
          </a:p>
          <a:p>
            <a:pPr marL="342900" lvl="0" indent="-342900">
              <a:buFont typeface="Arial"/>
              <a:buChar char="•"/>
            </a:pPr>
            <a:r>
              <a:rPr lang="en-US" sz="2100" b="1" dirty="0"/>
              <a:t>“5-Minuten </a:t>
            </a:r>
            <a:r>
              <a:rPr lang="en-US" sz="2100" b="1" dirty="0" err="1"/>
              <a:t>Diktate</a:t>
            </a:r>
            <a:r>
              <a:rPr lang="en-US" sz="2100" b="1" dirty="0"/>
              <a:t>” Reading, Writing, Listening Practice</a:t>
            </a:r>
          </a:p>
          <a:p>
            <a:pPr marL="342900" lvl="0" indent="-342900">
              <a:buFont typeface="Arial"/>
              <a:buChar char="•"/>
            </a:pPr>
            <a:r>
              <a:rPr lang="en-US" sz="2100" b="1" dirty="0"/>
              <a:t>“</a:t>
            </a:r>
            <a:r>
              <a:rPr lang="en-US" sz="2100" b="1" dirty="0" err="1"/>
              <a:t>Grundwortschatz</a:t>
            </a:r>
            <a:r>
              <a:rPr lang="en-US" sz="2100" b="1" dirty="0"/>
              <a:t>” Vocabulary, Spelling, </a:t>
            </a:r>
            <a:r>
              <a:rPr lang="en-US" sz="2100" b="1" dirty="0" smtClean="0"/>
              <a:t>Reading</a:t>
            </a:r>
            <a:endParaRPr lang="en-US" sz="2100" b="1" dirty="0"/>
          </a:p>
          <a:p>
            <a:pPr marL="342900" lvl="0" indent="-342900">
              <a:buFont typeface="Arial"/>
              <a:buChar char="•"/>
            </a:pPr>
            <a:r>
              <a:rPr lang="en-US" sz="2100" b="1" dirty="0" smtClean="0"/>
              <a:t>Audiobooks, read </a:t>
            </a:r>
            <a:r>
              <a:rPr lang="en-US" sz="2100" b="1" dirty="0" err="1" smtClean="0"/>
              <a:t>alouds</a:t>
            </a:r>
            <a:r>
              <a:rPr lang="en-US" sz="2100" b="1" dirty="0" smtClean="0"/>
              <a:t>, videos </a:t>
            </a:r>
          </a:p>
          <a:p>
            <a:pPr marL="342900" lvl="0" indent="-342900">
              <a:buFont typeface="Arial"/>
              <a:buChar char="•"/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38603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" y="287384"/>
            <a:ext cx="7772400" cy="726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REMOTE  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LEARNING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7" y="1000942"/>
            <a:ext cx="83994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CANVAS:</a:t>
            </a:r>
          </a:p>
          <a:p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-Your child is expected to work  in CANVAS every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day.</a:t>
            </a:r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-Each subject has its own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course.</a:t>
            </a:r>
          </a:p>
          <a:p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20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German: 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lick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on each day of the week and complete the assignments/quizzes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20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Math: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finish work in mathbook first and then work in the CANVAS course, you do not need to submit any pages, but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 complete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quizzes</a:t>
            </a:r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20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Science: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 on the assigned lesson for the day, if you don’t finish, you can catch up on Wednesdays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20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Social Studies: </a:t>
            </a: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work on the Canvas course on your own, no need to submit work</a:t>
            </a:r>
          </a:p>
          <a:p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Canvas Quizzes will be assigned for Science and Social Studies periodically</a:t>
            </a:r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088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97" y="1000942"/>
            <a:ext cx="839941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ZOOM:</a:t>
            </a: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-Be on time! (If you have technical difficulties, just let me know.)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-Your child should use the bathroom </a:t>
            </a:r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before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each Zoom session.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-There should be </a:t>
            </a:r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 eating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and drinking during Zoom. (Having a zip of water is of course ok.)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-The camera should be on. (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If,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for any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reason,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your child should have the camera off, please let me know.)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-Your child should sit at a desk or other table. (Not bed or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floor.)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-Try to keep background noise to a minimum. Even with headphones, the mic picks up sound from the room. (Use the mute button as much as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possible.)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-No other backgrounds should be used.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-Have all materials ready! (That includes workbooks, journals, and sharpened pencils.)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4360" y="287384"/>
            <a:ext cx="7772400" cy="726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REMOTE  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LEARNING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97" y="1280160"/>
            <a:ext cx="83994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SAVVAS/ENVISION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 for Math)</a:t>
            </a:r>
            <a:endParaRPr lang="en-US" sz="2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-topic assessments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-occasional quick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checks</a:t>
            </a:r>
          </a:p>
          <a:p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-Email me if you can still not access this! I will set up a Zoom and try to guide you though it. 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4360" y="287384"/>
            <a:ext cx="7772400" cy="7266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REMOTE   </a:t>
            </a:r>
            <a:r>
              <a:rPr lang="en-US" dirty="0" smtClean="0">
                <a:solidFill>
                  <a:schemeClr val="bg1"/>
                </a:solidFill>
                <a:latin typeface="Broadway" panose="04040905080B02020502" pitchFamily="82" charset="0"/>
              </a:rPr>
              <a:t>LEARNING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527BCDD-F2B1-4DAA-852E-BE6818FE1C79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10765"/>
            <a:ext cx="8229600" cy="1139825"/>
          </a:xfrm>
        </p:spPr>
        <p:txBody>
          <a:bodyPr lIns="0" tIns="0" rIns="0" bIns="0" anchorCtr="0">
            <a:no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600" dirty="0">
                <a:solidFill>
                  <a:schemeClr val="bg1"/>
                </a:solidFill>
                <a:latin typeface="Bauhaus 93" panose="04030905020B02020C02" pitchFamily="82" charset="0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94489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988" y="474562"/>
            <a:ext cx="8351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General Questions?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93166" y="5141088"/>
            <a:ext cx="8468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</a:t>
            </a:r>
            <a:r>
              <a:rPr lang="en-US" sz="4800" dirty="0" smtClean="0"/>
              <a:t>Zooming with me! </a:t>
            </a:r>
            <a:endParaRPr lang="en-US" sz="4800" dirty="0" smtClean="0"/>
          </a:p>
          <a:p>
            <a:r>
              <a:rPr lang="en-US" sz="4800" dirty="0" smtClean="0"/>
              <a:t>Auf Wiedersehen!!!!!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2988" y="2781781"/>
            <a:ext cx="6212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If you have specific questions concerning </a:t>
            </a:r>
          </a:p>
          <a:p>
            <a:r>
              <a:rPr lang="en-US" sz="2800" dirty="0" smtClean="0"/>
              <a:t>your child, please </a:t>
            </a:r>
            <a:r>
              <a:rPr lang="en-US" sz="2800" dirty="0" smtClean="0"/>
              <a:t>email.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85" y="1999490"/>
            <a:ext cx="1849255" cy="29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5E840E8-A942-468A-9456-FDA405D5D42A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3787" y="233019"/>
            <a:ext cx="4016375" cy="365760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b="1" u="sng" dirty="0" smtClean="0"/>
              <a:t>Quarter 1—Scientific Method</a:t>
            </a:r>
            <a:endParaRPr lang="en-US" sz="3200" b="1" u="sng" dirty="0"/>
          </a:p>
          <a:p>
            <a:pPr eaLnBrk="1" hangingPunct="1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What is science?</a:t>
            </a:r>
          </a:p>
          <a:p>
            <a:pPr eaLnBrk="1" hangingPunct="1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What is a scientist?</a:t>
            </a:r>
          </a:p>
          <a:p>
            <a:pPr eaLnBrk="1" hangingPunct="1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What is an experiment?</a:t>
            </a:r>
          </a:p>
          <a:p>
            <a:pPr marL="0" indent="0" eaLnBrk="1" hangingPunct="1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 dirty="0"/>
          </a:p>
          <a:p>
            <a:pPr eaLnBrk="1" hangingPunct="1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764041" y="3242488"/>
            <a:ext cx="4473575" cy="2330768"/>
          </a:xfrm>
        </p:spPr>
        <p:txBody>
          <a:bodyPr lIns="0" tIns="0" rIns="0" bIns="0">
            <a:normAutofit/>
          </a:bodyPr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b="1" u="sng" dirty="0" smtClean="0"/>
              <a:t>Quarter 2—Weather </a:t>
            </a:r>
            <a:endParaRPr lang="en-US" sz="3200" b="1" u="sng" dirty="0"/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-Water Cycle</a:t>
            </a:r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-Weather measuring tools</a:t>
            </a:r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-Clouds and Storms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64041" y="911720"/>
            <a:ext cx="4016375" cy="23307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b="1" u="sng" dirty="0" smtClean="0"/>
              <a:t>Quarter 2—Matter </a:t>
            </a:r>
          </a:p>
          <a:p>
            <a:pPr>
              <a:buFont typeface="Arial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 States of matter</a:t>
            </a:r>
          </a:p>
          <a:p>
            <a:pPr>
              <a:buFont typeface="Arial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 Changing matter</a:t>
            </a:r>
          </a:p>
          <a:p>
            <a:pPr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Mixing matter</a:t>
            </a:r>
          </a:p>
        </p:txBody>
      </p:sp>
    </p:spTree>
    <p:extLst>
      <p:ext uri="{BB962C8B-B14F-4D97-AF65-F5344CB8AC3E}">
        <p14:creationId xmlns:p14="http://schemas.microsoft.com/office/powerpoint/2010/main" val="192863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9E6183-5AF2-4812-912C-04D854A84B31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281" y="469061"/>
            <a:ext cx="4016375" cy="36576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b="1" u="sng" dirty="0" smtClean="0"/>
              <a:t>Quarter 3—Animal Lifecycles </a:t>
            </a:r>
            <a:endParaRPr lang="en-US" sz="3200" b="1" u="sng" dirty="0"/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/>
              <a:t>- Simple </a:t>
            </a:r>
            <a:r>
              <a:rPr lang="en-US" sz="3200" dirty="0"/>
              <a:t>life cycle</a:t>
            </a: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- Complex life cycles</a:t>
            </a:r>
            <a:r>
              <a:rPr lang="x-none" sz="3200" dirty="0">
                <a:cs typeface="Arial" pitchFamily="34" charset="0"/>
              </a:rPr>
              <a:t>‏</a:t>
            </a:r>
            <a:endParaRPr lang="en-US" sz="3200" dirty="0">
              <a:cs typeface="Arial" pitchFamily="34" charset="0"/>
            </a:endParaRPr>
          </a:p>
          <a:p>
            <a:pPr marL="0" indent="0"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 smtClean="0">
                <a:cs typeface="Arial" pitchFamily="34" charset="0"/>
              </a:rPr>
              <a:t>- Genetics </a:t>
            </a:r>
            <a:endParaRPr lang="en-US" sz="3200" dirty="0">
              <a:cs typeface="Arial" pitchFamily="34" charset="0"/>
            </a:endParaRPr>
          </a:p>
          <a:p>
            <a:pPr eaLnBrk="1" hangingPunct="1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572000" y="1371600"/>
            <a:ext cx="4016375" cy="4114800"/>
          </a:xfrm>
        </p:spPr>
        <p:txBody>
          <a:bodyPr lIns="0" tIns="0" rIns="0" bIns="0">
            <a:normAutofit/>
          </a:bodyPr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b="1" u="sng" dirty="0" smtClean="0"/>
              <a:t>Quarter 4--Sound</a:t>
            </a:r>
            <a:endParaRPr lang="en-US" sz="3200" b="1" u="sng" dirty="0"/>
          </a:p>
          <a:p>
            <a:pPr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How sound is made</a:t>
            </a:r>
          </a:p>
          <a:p>
            <a:pPr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dirty="0"/>
              <a:t>Ear </a:t>
            </a:r>
          </a:p>
          <a:p>
            <a:pPr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3200" i="1" dirty="0"/>
              <a:t>Student project</a:t>
            </a:r>
            <a:r>
              <a:rPr lang="en-US" sz="3200" dirty="0"/>
              <a:t>: Make a Noise-Maker (Instrument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92165" name="TextBox 1"/>
          <p:cNvSpPr txBox="1">
            <a:spLocks noChangeArrowheads="1"/>
          </p:cNvSpPr>
          <p:nvPr/>
        </p:nvSpPr>
        <p:spPr bwMode="auto">
          <a:xfrm>
            <a:off x="930275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1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7E9EC5-916A-49F3-9665-D79712788334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65476"/>
            <a:ext cx="8229600" cy="1139825"/>
          </a:xfrm>
        </p:spPr>
        <p:txBody>
          <a:bodyPr lIns="0" tIns="0" rIns="0" bIns="0" anchorCtr="0">
            <a:no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9600" dirty="0">
                <a:latin typeface="Brush Script MT" panose="03060802040406070304" pitchFamily="66" charset="0"/>
              </a:rPr>
              <a:t>Social Studies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07" y="3447784"/>
            <a:ext cx="2317985" cy="26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07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7B939A2-185D-4E17-9DFA-9FD605E4D0E1}" type="slidenum">
              <a:rPr lang="en-US"/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8823" y="981890"/>
            <a:ext cx="8399417" cy="5374459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Quarter </a:t>
            </a:r>
            <a:r>
              <a:rPr lang="fr-FR" b="1" u="sng" dirty="0"/>
              <a:t>1: </a:t>
            </a:r>
            <a:endParaRPr lang="fr-FR" b="1" u="sng" dirty="0" smtClean="0"/>
          </a:p>
          <a:p>
            <a:pPr marL="0" indent="0">
              <a:buNone/>
            </a:pPr>
            <a:r>
              <a:rPr lang="en-US" dirty="0" smtClean="0"/>
              <a:t>-2.C&amp;G.2 </a:t>
            </a:r>
            <a:r>
              <a:rPr lang="en-US" dirty="0"/>
              <a:t>Understand the Roles and</a:t>
            </a:r>
          </a:p>
          <a:p>
            <a:pPr marL="0" indent="0">
              <a:buNone/>
            </a:pPr>
            <a:r>
              <a:rPr lang="en-US" dirty="0"/>
              <a:t>Responsibilities of </a:t>
            </a:r>
            <a:r>
              <a:rPr lang="en-US" dirty="0" smtClean="0"/>
              <a:t>Citizens</a:t>
            </a:r>
          </a:p>
          <a:p>
            <a:pPr marL="0" indent="0">
              <a:buNone/>
            </a:pPr>
            <a:r>
              <a:rPr lang="en-US" dirty="0" smtClean="0"/>
              <a:t>-2.C&amp;G.1 </a:t>
            </a:r>
            <a:r>
              <a:rPr lang="en-US" dirty="0"/>
              <a:t>Understand the Purpose of</a:t>
            </a:r>
          </a:p>
          <a:p>
            <a:pPr marL="0" indent="0">
              <a:buNone/>
            </a:pPr>
            <a:r>
              <a:rPr lang="en-US" dirty="0" smtClean="0"/>
              <a:t>Governments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b="1" u="sng" dirty="0" smtClean="0"/>
              <a:t>Quarter </a:t>
            </a:r>
            <a:r>
              <a:rPr lang="fr-FR" b="1" u="sng" dirty="0"/>
              <a:t>2: </a:t>
            </a:r>
            <a:endParaRPr lang="fr-FR" b="1" u="sng" dirty="0" smtClean="0"/>
          </a:p>
          <a:p>
            <a:pPr>
              <a:buNone/>
            </a:pPr>
            <a:r>
              <a:rPr lang="en-US" dirty="0"/>
              <a:t>-</a:t>
            </a:r>
            <a:r>
              <a:rPr lang="en-US" dirty="0" smtClean="0"/>
              <a:t>2.E.1 </a:t>
            </a:r>
            <a:r>
              <a:rPr lang="en-US" dirty="0"/>
              <a:t>Understand Basic </a:t>
            </a:r>
            <a:r>
              <a:rPr lang="en-US" dirty="0" smtClean="0"/>
              <a:t>Economic Concepts</a:t>
            </a:r>
            <a:r>
              <a:rPr lang="fr-FR" dirty="0" smtClean="0"/>
              <a:t>        </a:t>
            </a:r>
          </a:p>
          <a:p>
            <a:pPr>
              <a:buNone/>
            </a:pPr>
            <a:r>
              <a:rPr lang="fr-FR" dirty="0" smtClean="0"/>
              <a:t>          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51" y="295275"/>
            <a:ext cx="14573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7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16438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Quarter </a:t>
            </a:r>
            <a:r>
              <a:rPr lang="fr-FR" b="1" u="sng" dirty="0"/>
              <a:t>3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-2.C.1 </a:t>
            </a:r>
            <a:r>
              <a:rPr lang="en-US" sz="2400" dirty="0"/>
              <a:t>Understand How </a:t>
            </a:r>
            <a:r>
              <a:rPr lang="en-US" sz="2400" dirty="0" smtClean="0"/>
              <a:t>Various Cultures </a:t>
            </a:r>
            <a:r>
              <a:rPr lang="en-US" sz="2400" dirty="0"/>
              <a:t>Influence </a:t>
            </a:r>
            <a:r>
              <a:rPr lang="en-US" sz="2400" dirty="0" smtClean="0"/>
              <a:t>Communities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r>
              <a:rPr lang="fr-FR" b="1" u="sng" dirty="0" smtClean="0"/>
              <a:t>Quarter </a:t>
            </a:r>
            <a:r>
              <a:rPr lang="fr-FR" b="1" u="sng" dirty="0"/>
              <a:t>4</a:t>
            </a:r>
            <a:r>
              <a:rPr lang="fr-FR" b="1" u="sng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-2.G.1 </a:t>
            </a:r>
            <a:r>
              <a:rPr lang="en-US" sz="2400" dirty="0"/>
              <a:t>Use </a:t>
            </a:r>
            <a:r>
              <a:rPr lang="en-US" sz="2400" dirty="0" smtClean="0"/>
              <a:t>Geographic Representations</a:t>
            </a:r>
            <a:r>
              <a:rPr lang="en-US" sz="2400" dirty="0"/>
              <a:t>, Terms </a:t>
            </a:r>
            <a:r>
              <a:rPr lang="en-US" sz="2400" dirty="0" smtClean="0"/>
              <a:t>and Technology </a:t>
            </a:r>
            <a:r>
              <a:rPr lang="en-US" sz="2400" dirty="0"/>
              <a:t>to Process </a:t>
            </a:r>
            <a:r>
              <a:rPr lang="en-US" sz="2400" dirty="0" smtClean="0"/>
              <a:t>Information from </a:t>
            </a:r>
            <a:r>
              <a:rPr lang="en-US" sz="2400" dirty="0"/>
              <a:t>a Spatial Perspective</a:t>
            </a:r>
          </a:p>
          <a:p>
            <a:pPr marL="0" indent="0">
              <a:buNone/>
            </a:pPr>
            <a:r>
              <a:rPr lang="en-US" sz="2400" dirty="0" smtClean="0"/>
              <a:t>-2.G.2 </a:t>
            </a:r>
            <a:r>
              <a:rPr lang="en-US" sz="2400" dirty="0"/>
              <a:t>Understand the Effects </a:t>
            </a:r>
            <a:r>
              <a:rPr lang="en-US" sz="2400" dirty="0" smtClean="0"/>
              <a:t>of Humans </a:t>
            </a:r>
            <a:r>
              <a:rPr lang="en-US" sz="2400" dirty="0"/>
              <a:t>Interacting with Their</a:t>
            </a:r>
          </a:p>
          <a:p>
            <a:pPr marL="0" indent="0">
              <a:buNone/>
            </a:pPr>
            <a:r>
              <a:rPr lang="en-US" sz="2400" dirty="0" smtClean="0"/>
              <a:t>Environment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/>
              <a:t>2.H.1 Understand How </a:t>
            </a:r>
            <a:r>
              <a:rPr lang="en-US" sz="2400" dirty="0" smtClean="0"/>
              <a:t>Various Sources </a:t>
            </a:r>
            <a:r>
              <a:rPr lang="en-US" sz="2400" dirty="0"/>
              <a:t>Provide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Information about the </a:t>
            </a:r>
            <a:r>
              <a:rPr lang="en-US" sz="2400" dirty="0"/>
              <a:t>Past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56" y="4896091"/>
            <a:ext cx="1567850" cy="1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686550" cy="169664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9600" b="1" dirty="0" smtClean="0">
                <a:solidFill>
                  <a:schemeClr val="bg1"/>
                </a:solidFill>
              </a:rPr>
              <a:t>Math:</a:t>
            </a:r>
            <a:r>
              <a:rPr lang="en-US" altLang="en-US" sz="9600" dirty="0" smtClean="0">
                <a:solidFill>
                  <a:schemeClr val="bg1"/>
                </a:solidFill>
              </a:rPr>
              <a:t> </a:t>
            </a:r>
            <a:r>
              <a:rPr lang="en-US" altLang="en-US" sz="9600" dirty="0" err="1">
                <a:solidFill>
                  <a:schemeClr val="bg1"/>
                </a:solidFill>
              </a:rPr>
              <a:t>E</a:t>
            </a:r>
            <a:r>
              <a:rPr lang="en-US" altLang="en-US" sz="9600" dirty="0" err="1" smtClean="0">
                <a:solidFill>
                  <a:schemeClr val="bg1"/>
                </a:solidFill>
              </a:rPr>
              <a:t>nVision</a:t>
            </a:r>
            <a:endParaRPr lang="en-US" altLang="en-US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684169" cy="96083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</a:rPr>
              <a:t>Topics by Quarters:</a:t>
            </a:r>
            <a:endParaRPr lang="en-US" altLang="en-US" b="1" dirty="0" smtClean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3" y="1569335"/>
            <a:ext cx="8657862" cy="4275881"/>
          </a:xfrm>
          <a:ln>
            <a:noFill/>
          </a:ln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r>
              <a:rPr lang="en-US" sz="11200" dirty="0">
                <a:solidFill>
                  <a:schemeClr val="bg1"/>
                </a:solidFill>
              </a:rPr>
              <a:t>Topic 1: Fluently </a:t>
            </a:r>
            <a:r>
              <a:rPr lang="en-US" sz="11200" dirty="0" smtClean="0">
                <a:solidFill>
                  <a:schemeClr val="bg1"/>
                </a:solidFill>
              </a:rPr>
              <a:t>Add </a:t>
            </a:r>
            <a:r>
              <a:rPr lang="en-US" sz="11200" dirty="0" smtClean="0">
                <a:solidFill>
                  <a:schemeClr val="bg1"/>
                </a:solidFill>
              </a:rPr>
              <a:t>and </a:t>
            </a:r>
            <a:r>
              <a:rPr lang="en-US" sz="11200" dirty="0">
                <a:solidFill>
                  <a:schemeClr val="bg1"/>
                </a:solidFill>
              </a:rPr>
              <a:t>Subtract Within 20 </a:t>
            </a:r>
            <a:endParaRPr lang="en-US" sz="11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1200" dirty="0">
                <a:solidFill>
                  <a:schemeClr val="bg1"/>
                </a:solidFill>
              </a:rPr>
              <a:t>Topic 2: Work with Equal </a:t>
            </a:r>
            <a:r>
              <a:rPr lang="en-US" sz="11200" dirty="0" smtClean="0">
                <a:solidFill>
                  <a:schemeClr val="bg1"/>
                </a:solidFill>
              </a:rPr>
              <a:t>Groups</a:t>
            </a:r>
          </a:p>
          <a:p>
            <a:pPr>
              <a:defRPr/>
            </a:pPr>
            <a:r>
              <a:rPr lang="en-US" sz="11200" dirty="0">
                <a:solidFill>
                  <a:schemeClr val="bg1"/>
                </a:solidFill>
              </a:rPr>
              <a:t>Topic 3: Add Within 100 Using </a:t>
            </a:r>
            <a:r>
              <a:rPr lang="en-US" sz="11200" dirty="0" smtClean="0">
                <a:solidFill>
                  <a:schemeClr val="bg1"/>
                </a:solidFill>
              </a:rPr>
              <a:t>Strategies</a:t>
            </a:r>
          </a:p>
          <a:p>
            <a:pPr marL="0" indent="0">
              <a:buNone/>
              <a:defRPr/>
            </a:pPr>
            <a:r>
              <a:rPr lang="en-US" sz="11200" dirty="0" smtClean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en-US" sz="11200" dirty="0"/>
              <a:t>Topic 4: Fluently Add Within </a:t>
            </a:r>
            <a:r>
              <a:rPr lang="en-US" sz="11200" dirty="0" smtClean="0"/>
              <a:t>100</a:t>
            </a:r>
          </a:p>
          <a:p>
            <a:pPr>
              <a:defRPr/>
            </a:pPr>
            <a:r>
              <a:rPr lang="en-US" sz="11200" dirty="0"/>
              <a:t>Topic 5: Subtract Within 100 Using </a:t>
            </a:r>
            <a:r>
              <a:rPr lang="en-US" sz="11200" dirty="0" smtClean="0"/>
              <a:t>Strategies</a:t>
            </a:r>
          </a:p>
          <a:p>
            <a:pPr>
              <a:defRPr/>
            </a:pPr>
            <a:r>
              <a:rPr lang="en-US" sz="11200" dirty="0" smtClean="0"/>
              <a:t>Topic </a:t>
            </a:r>
            <a:r>
              <a:rPr lang="en-US" sz="11200" dirty="0"/>
              <a:t>6: Fluently Add Within </a:t>
            </a:r>
            <a:r>
              <a:rPr lang="en-US" sz="11200" dirty="0" smtClean="0"/>
              <a:t>100</a:t>
            </a:r>
          </a:p>
          <a:p>
            <a:pPr>
              <a:defRPr/>
            </a:pPr>
            <a:r>
              <a:rPr lang="en-US" sz="11200" dirty="0"/>
              <a:t>Topic 7: More Solving Problems Involving Addition and Subtraction </a:t>
            </a:r>
            <a:endParaRPr lang="en-US" sz="11200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4024312"/>
            <a:ext cx="6686550" cy="283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en-US" dirty="0" smtClean="0"/>
          </a:p>
          <a:p>
            <a:pPr algn="just"/>
            <a:endParaRPr lang="en-US" altLang="en-US" dirty="0" smtClean="0"/>
          </a:p>
          <a:p>
            <a:pPr algn="just"/>
            <a:endParaRPr lang="en-US" altLang="en-US" dirty="0" smtClean="0"/>
          </a:p>
          <a:p>
            <a:pPr algn="just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5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135C36456DF44786A88FD090CD9BAD" ma:contentTypeVersion="2" ma:contentTypeDescription="Create a new document." ma:contentTypeScope="" ma:versionID="817b92ad5020285771de977c4f3720d4">
  <xsd:schema xmlns:xsd="http://www.w3.org/2001/XMLSchema" xmlns:xs="http://www.w3.org/2001/XMLSchema" xmlns:p="http://schemas.microsoft.com/office/2006/metadata/properties" xmlns:ns2="f87437fc-d86c-4cab-992f-f2f15a370dc2" targetNamespace="http://schemas.microsoft.com/office/2006/metadata/properties" ma:root="true" ma:fieldsID="705c02699217f2a94960ee9e22525640" ns2:_="">
    <xsd:import namespace="f87437fc-d86c-4cab-992f-f2f15a370d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437fc-d86c-4cab-992f-f2f15a370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41C13-F645-4AFF-B1AF-8CF49D50AD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87437fc-d86c-4cab-992f-f2f15a370d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3FD204-C0F6-48AB-A3AD-DB10080D8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8BDEF-0DD9-4CD3-986D-2A27CC37F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437fc-d86c-4cab-992f-f2f15a370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1088</Words>
  <Application>Microsoft Office PowerPoint</Application>
  <PresentationFormat>On-screen Show (4:3)</PresentationFormat>
  <Paragraphs>158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Arial Narrow</vt:lpstr>
      <vt:lpstr>Baskerville Old Face</vt:lpstr>
      <vt:lpstr>Bauhaus 93</vt:lpstr>
      <vt:lpstr>Bernard MT Condensed</vt:lpstr>
      <vt:lpstr>Broadway</vt:lpstr>
      <vt:lpstr>Brush Script MT</vt:lpstr>
      <vt:lpstr>Calibri</vt:lpstr>
      <vt:lpstr>Times New Roman</vt:lpstr>
      <vt:lpstr>Wingdings</vt:lpstr>
      <vt:lpstr>Wingdings 3</vt:lpstr>
      <vt:lpstr>Office Theme</vt:lpstr>
      <vt:lpstr>PowerPoint Presentation</vt:lpstr>
      <vt:lpstr>Science</vt:lpstr>
      <vt:lpstr>PowerPoint Presentation</vt:lpstr>
      <vt:lpstr>PowerPoint Presentation</vt:lpstr>
      <vt:lpstr>Social Studies</vt:lpstr>
      <vt:lpstr>PowerPoint Presentation</vt:lpstr>
      <vt:lpstr>Social Studies</vt:lpstr>
      <vt:lpstr>Math: EnVision</vt:lpstr>
      <vt:lpstr>Topics by Quarters:</vt:lpstr>
      <vt:lpstr>PowerPoint Presentation</vt:lpstr>
      <vt:lpstr>MAP Activity</vt:lpstr>
      <vt:lpstr>German Literacy</vt:lpstr>
      <vt:lpstr>PowerPoint Presentation</vt:lpstr>
      <vt:lpstr>PowerPoint Presentation</vt:lpstr>
      <vt:lpstr>PowerPoint Presentation</vt:lpstr>
      <vt:lpstr>PowerPoint Presentation</vt:lpstr>
      <vt:lpstr>REMOTE   LEARNING</vt:lpstr>
      <vt:lpstr>REMOTE   LEARNING</vt:lpstr>
      <vt:lpstr>REMOTE   LEARNING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Schmitt</dc:creator>
  <cp:lastModifiedBy>Mandy Glenn</cp:lastModifiedBy>
  <cp:revision>65</cp:revision>
  <dcterms:created xsi:type="dcterms:W3CDTF">2013-10-02T01:36:42Z</dcterms:created>
  <dcterms:modified xsi:type="dcterms:W3CDTF">2020-09-14T11:52:38Z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0x010100A5135C36456DF44786A88FD090CD9BAD</vt:lpwstr>
  </property>
</Properties>
</file>